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  <p:sldId id="265" r:id="rId10"/>
    <p:sldId id="264" r:id="rId11"/>
    <p:sldId id="271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1799B6-32CE-4E0D-8DA2-C3628E5D016D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579CCF-6120-4190-B6A3-42DD54119202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1643050"/>
            <a:ext cx="6858048" cy="49199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otografijeizvelikene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58" y="214290"/>
            <a:ext cx="9034684" cy="64294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77500" lnSpcReduction="20000"/>
          </a:bodyPr>
          <a:lstStyle/>
          <a:p>
            <a:endParaRPr lang="hr-HR" dirty="0" smtClean="0"/>
          </a:p>
          <a:p>
            <a:pPr algn="ctr"/>
            <a:r>
              <a:rPr lang="hr-HR" dirty="0" smtClean="0"/>
              <a:t>Kad </a:t>
            </a:r>
            <a:r>
              <a:rPr lang="hr-HR" dirty="0"/>
              <a:t>sam bio tri moja brata i ja,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kad sam bio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četvorica nas.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Imao sam glas kao vjetar,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ruke kao hridine,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srce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kao viganj.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Jezera su me slikala.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Dizali su me jablani.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Rijeka me umivala za sebe.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Peračice su lovile moju sliku.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Kad sam bio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tri moja brata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i ja,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kad sam bio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četvorica nas.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Livade su me voljele.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Nosile su moj glas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i njim su sjekle potoke.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Radovao sam se sebi.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Imao sam braću.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(Imao sam uspravan hod.)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To su bila tri moja brata: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moj brat, moj brat, i moj brat.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sz="3200" dirty="0" smtClean="0"/>
              <a:t> </a:t>
            </a:r>
            <a:r>
              <a:rPr lang="hr-HR" dirty="0"/>
              <a:t> </a:t>
            </a:r>
            <a:r>
              <a:rPr lang="hr-HR" b="1" dirty="0" smtClean="0"/>
              <a:t>SKUPINA </a:t>
            </a:r>
            <a:r>
              <a:rPr lang="hr-HR" b="1" dirty="0"/>
              <a:t>1.</a:t>
            </a:r>
          </a:p>
          <a:p>
            <a:pPr>
              <a:buNone/>
            </a:pPr>
            <a:r>
              <a:rPr lang="hr-HR" dirty="0"/>
              <a:t> </a:t>
            </a:r>
          </a:p>
          <a:p>
            <a:pPr>
              <a:buNone/>
            </a:pPr>
            <a:r>
              <a:rPr lang="hr-HR" dirty="0" smtClean="0"/>
              <a:t>Tema pjesme je ljubav pjesnika prema svojoj braći, </a:t>
            </a:r>
            <a:r>
              <a:rPr lang="hr-HR" dirty="0" smtClean="0"/>
              <a:t>ljubav</a:t>
            </a:r>
          </a:p>
          <a:p>
            <a:pPr>
              <a:buNone/>
            </a:pPr>
            <a:r>
              <a:rPr lang="hr-HR" dirty="0" smtClean="0"/>
              <a:t>prema </a:t>
            </a:r>
            <a:r>
              <a:rPr lang="hr-HR" dirty="0" smtClean="0"/>
              <a:t>obitelji i važnost obitelji kroz cijeli život.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Temeljni </a:t>
            </a:r>
            <a:r>
              <a:rPr lang="hr-HR" dirty="0" smtClean="0"/>
              <a:t>motiv je : brat ili braća</a:t>
            </a:r>
          </a:p>
          <a:p>
            <a:pPr>
              <a:buNone/>
            </a:pPr>
            <a:r>
              <a:rPr lang="hr-HR" dirty="0" smtClean="0"/>
              <a:t> </a:t>
            </a:r>
          </a:p>
          <a:p>
            <a:pPr>
              <a:buNone/>
            </a:pPr>
            <a:r>
              <a:rPr lang="hr-HR" dirty="0" smtClean="0"/>
              <a:t>Stihovi su nadahnuti sjećanjem na djetinjstvo, </a:t>
            </a:r>
            <a:r>
              <a:rPr lang="hr-HR" dirty="0" smtClean="0"/>
              <a:t>životom</a:t>
            </a:r>
          </a:p>
          <a:p>
            <a:pPr>
              <a:buNone/>
            </a:pPr>
            <a:r>
              <a:rPr lang="hr-HR" dirty="0" smtClean="0"/>
              <a:t>provedenim </a:t>
            </a:r>
            <a:r>
              <a:rPr lang="hr-HR" dirty="0" smtClean="0"/>
              <a:t>s braćom, ali i njihovom tragičnom </a:t>
            </a:r>
            <a:r>
              <a:rPr lang="hr-HR" dirty="0" smtClean="0"/>
              <a:t>sudbinom</a:t>
            </a:r>
          </a:p>
          <a:p>
            <a:pPr>
              <a:buNone/>
            </a:pPr>
            <a:r>
              <a:rPr lang="hr-HR" dirty="0" smtClean="0"/>
              <a:t>zbog </a:t>
            </a:r>
            <a:r>
              <a:rPr lang="hr-HR" dirty="0" smtClean="0"/>
              <a:t>koje pjesnik ostaje bez njih.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r-HR" b="1" dirty="0" smtClean="0"/>
              <a:t>SKUPINA </a:t>
            </a:r>
            <a:r>
              <a:rPr lang="hr-HR" b="1" dirty="0"/>
              <a:t>2. </a:t>
            </a:r>
          </a:p>
          <a:p>
            <a:pPr>
              <a:buNone/>
            </a:pPr>
            <a:r>
              <a:rPr lang="hr-HR" dirty="0"/>
              <a:t> 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Ostali </a:t>
            </a:r>
            <a:r>
              <a:rPr lang="hr-HR" dirty="0" smtClean="0"/>
              <a:t>motivi : jablani, rijeka, livade, potoci.</a:t>
            </a:r>
          </a:p>
          <a:p>
            <a:pPr lvl="0">
              <a:buNone/>
            </a:pPr>
            <a:r>
              <a:rPr lang="hr-HR" dirty="0" smtClean="0"/>
              <a:t>Vrsta pjesme: lirska misaona/ reflektivna pjesma.</a:t>
            </a:r>
          </a:p>
          <a:p>
            <a:pPr>
              <a:buNone/>
            </a:pPr>
            <a:r>
              <a:rPr lang="hr-HR" dirty="0" smtClean="0"/>
              <a:t>Obilježja lirske misaone pjesme su : </a:t>
            </a:r>
            <a:r>
              <a:rPr lang="hr-HR" dirty="0" smtClean="0"/>
              <a:t>subjektivnost,</a:t>
            </a:r>
          </a:p>
          <a:p>
            <a:pPr>
              <a:buNone/>
            </a:pPr>
            <a:r>
              <a:rPr lang="hr-HR" dirty="0" smtClean="0"/>
              <a:t>pjesnikovo </a:t>
            </a:r>
            <a:r>
              <a:rPr lang="hr-HR" dirty="0" smtClean="0"/>
              <a:t>misaono iskustvo u svezi s nekom </a:t>
            </a:r>
            <a:r>
              <a:rPr lang="hr-HR" dirty="0" smtClean="0"/>
              <a:t>pojavom,</a:t>
            </a:r>
          </a:p>
          <a:p>
            <a:pPr>
              <a:buNone/>
            </a:pPr>
            <a:r>
              <a:rPr lang="hr-HR" dirty="0" smtClean="0"/>
              <a:t>osjećaji </a:t>
            </a:r>
            <a:r>
              <a:rPr lang="hr-HR" dirty="0" smtClean="0"/>
              <a:t>i bogatstvo pjesničkih slika.</a:t>
            </a:r>
          </a:p>
          <a:p>
            <a:pPr lvl="0">
              <a:buNone/>
            </a:pPr>
            <a:endParaRPr lang="hr-HR" dirty="0" smtClean="0"/>
          </a:p>
          <a:p>
            <a:pPr lvl="0">
              <a:buNone/>
            </a:pPr>
            <a:r>
              <a:rPr lang="hr-HR" dirty="0" smtClean="0"/>
              <a:t>Pjesnikova vezanost za braću :</a:t>
            </a:r>
            <a:endParaRPr lang="hr-HR" dirty="0" smtClean="0"/>
          </a:p>
          <a:p>
            <a:pPr lvl="0" algn="ctr">
              <a:buNone/>
            </a:pPr>
            <a:r>
              <a:rPr lang="hr-HR" i="1" dirty="0" smtClean="0"/>
              <a:t>Imao </a:t>
            </a:r>
            <a:r>
              <a:rPr lang="hr-HR" i="1" dirty="0" smtClean="0"/>
              <a:t>sam glas kao vjetar,</a:t>
            </a:r>
            <a:br>
              <a:rPr lang="hr-HR" i="1" dirty="0" smtClean="0"/>
            </a:br>
            <a:r>
              <a:rPr lang="hr-HR" i="1" dirty="0" smtClean="0"/>
              <a:t>ruke kao hridine,</a:t>
            </a:r>
            <a:br>
              <a:rPr lang="hr-HR" i="1" dirty="0" smtClean="0"/>
            </a:br>
            <a:r>
              <a:rPr lang="hr-HR" i="1" dirty="0" smtClean="0"/>
              <a:t>srce</a:t>
            </a:r>
            <a:br>
              <a:rPr lang="hr-HR" i="1" dirty="0" smtClean="0"/>
            </a:br>
            <a:r>
              <a:rPr lang="hr-HR" i="1" dirty="0" smtClean="0"/>
              <a:t>kao viganj.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r-HR" b="1" dirty="0"/>
              <a:t>SKUPINA 3.</a:t>
            </a:r>
          </a:p>
          <a:p>
            <a:pPr>
              <a:buNone/>
            </a:pPr>
            <a:r>
              <a:rPr lang="hr-HR" dirty="0" smtClean="0"/>
              <a:t>Doživljaj djetinjstva izražen je stihovima: </a:t>
            </a:r>
            <a:r>
              <a:rPr lang="hr-HR" dirty="0"/>
              <a:t> </a:t>
            </a:r>
            <a:endParaRPr lang="hr-HR" dirty="0" smtClean="0"/>
          </a:p>
          <a:p>
            <a:pPr>
              <a:buNone/>
            </a:pPr>
            <a:endParaRPr lang="hr-HR" i="1" dirty="0" smtClean="0"/>
          </a:p>
          <a:p>
            <a:pPr lvl="0" algn="ctr">
              <a:buNone/>
            </a:pPr>
            <a:r>
              <a:rPr lang="hr-HR" i="1" dirty="0" smtClean="0"/>
              <a:t>Livade </a:t>
            </a:r>
            <a:r>
              <a:rPr lang="hr-HR" i="1" dirty="0" smtClean="0"/>
              <a:t>su me voljele.</a:t>
            </a:r>
            <a:br>
              <a:rPr lang="hr-HR" i="1" dirty="0" smtClean="0"/>
            </a:br>
            <a:r>
              <a:rPr lang="hr-HR" i="1" dirty="0" smtClean="0"/>
              <a:t>Nosile su moj glas</a:t>
            </a:r>
            <a:br>
              <a:rPr lang="hr-HR" i="1" dirty="0" smtClean="0"/>
            </a:br>
            <a:r>
              <a:rPr lang="hr-HR" i="1" dirty="0" smtClean="0"/>
              <a:t>i njim su sjekle potoke.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Pjesnik je uživao u djetinjstvu s braćom i svakom </a:t>
            </a:r>
            <a:r>
              <a:rPr lang="hr-HR" dirty="0" smtClean="0"/>
              <a:t>provedenom</a:t>
            </a:r>
          </a:p>
          <a:p>
            <a:pPr>
              <a:buNone/>
            </a:pPr>
            <a:r>
              <a:rPr lang="hr-HR" dirty="0" smtClean="0"/>
              <a:t>trenutku </a:t>
            </a:r>
            <a:r>
              <a:rPr lang="hr-HR" dirty="0" smtClean="0"/>
              <a:t>s njima. Rado se sjeća djetinjstva i zajedničke igre.</a:t>
            </a:r>
          </a:p>
          <a:p>
            <a:pPr>
              <a:buNone/>
            </a:pPr>
            <a:r>
              <a:rPr lang="hr-HR" dirty="0" smtClean="0"/>
              <a:t> </a:t>
            </a:r>
          </a:p>
          <a:p>
            <a:pPr lvl="0">
              <a:buNone/>
            </a:pPr>
            <a:r>
              <a:rPr lang="hr-HR" dirty="0" smtClean="0"/>
              <a:t>''Kada sam bio''  se ponavlja 4 puta, a pjesnik s </a:t>
            </a:r>
            <a:r>
              <a:rPr lang="hr-HR" dirty="0" smtClean="0"/>
              <a:t>tim</a:t>
            </a:r>
          </a:p>
          <a:p>
            <a:pPr lvl="0">
              <a:buNone/>
            </a:pPr>
            <a:r>
              <a:rPr lang="hr-HR" dirty="0" smtClean="0"/>
              <a:t>nadilazi </a:t>
            </a:r>
            <a:r>
              <a:rPr lang="hr-HR" dirty="0" smtClean="0"/>
              <a:t>smrt i ukazuje na vječnost </a:t>
            </a:r>
            <a:r>
              <a:rPr lang="hr-HR" dirty="0" smtClean="0"/>
              <a:t> njihovog </a:t>
            </a:r>
            <a:r>
              <a:rPr lang="hr-HR" dirty="0" smtClean="0"/>
              <a:t>zajedništva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 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r-HR" b="1" dirty="0" smtClean="0"/>
              <a:t>SKUPINA </a:t>
            </a:r>
            <a:r>
              <a:rPr lang="hr-HR" b="1" dirty="0"/>
              <a:t>4</a:t>
            </a:r>
            <a:r>
              <a:rPr lang="hr-HR" b="1" dirty="0" smtClean="0"/>
              <a:t>.</a:t>
            </a:r>
            <a:r>
              <a:rPr lang="hr-HR" b="1" dirty="0"/>
              <a:t> </a:t>
            </a:r>
            <a:endParaRPr lang="hr-HR" b="1" dirty="0" smtClean="0"/>
          </a:p>
          <a:p>
            <a:pPr>
              <a:buNone/>
            </a:pPr>
            <a:endParaRPr lang="hr-HR" dirty="0"/>
          </a:p>
          <a:p>
            <a:pPr lvl="0">
              <a:buNone/>
            </a:pPr>
            <a:r>
              <a:rPr lang="hr-HR" dirty="0" smtClean="0"/>
              <a:t>Pjesničke slike: vidne, slušne i taktilne.</a:t>
            </a:r>
          </a:p>
          <a:p>
            <a:pPr lvl="0">
              <a:buNone/>
            </a:pPr>
            <a:r>
              <a:rPr lang="hr-HR" dirty="0" smtClean="0"/>
              <a:t>Pjesničke figure : </a:t>
            </a:r>
          </a:p>
          <a:p>
            <a:pPr>
              <a:buNone/>
            </a:pPr>
            <a:r>
              <a:rPr lang="hr-HR" dirty="0" smtClean="0"/>
              <a:t>     Personifikacija </a:t>
            </a:r>
            <a:r>
              <a:rPr lang="hr-HR" dirty="0" smtClean="0"/>
              <a:t>: Jezera su me slikala ; </a:t>
            </a:r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Usporedba</a:t>
            </a:r>
            <a:r>
              <a:rPr lang="hr-HR" dirty="0" smtClean="0"/>
              <a:t>: Imao sam glas kao vjetar ruke kao </a:t>
            </a:r>
            <a:r>
              <a:rPr lang="hr-HR" dirty="0" smtClean="0"/>
              <a:t>hridine;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 </a:t>
            </a:r>
            <a:r>
              <a:rPr lang="hr-HR" dirty="0" smtClean="0"/>
              <a:t>   </a:t>
            </a:r>
            <a:r>
              <a:rPr lang="hr-HR" dirty="0" smtClean="0"/>
              <a:t>Metafora: Nosile su moj glas i njime sjekli potoke; </a:t>
            </a:r>
          </a:p>
          <a:p>
            <a:pPr>
              <a:buNone/>
            </a:pPr>
            <a:r>
              <a:rPr lang="hr-HR" dirty="0" smtClean="0"/>
              <a:t>    </a:t>
            </a:r>
            <a:r>
              <a:rPr lang="hr-HR" dirty="0" smtClean="0"/>
              <a:t>  </a:t>
            </a:r>
            <a:r>
              <a:rPr lang="hr-HR" dirty="0" smtClean="0"/>
              <a:t>Hiperbola: jezera su me slikala , ruke kao hridine.</a:t>
            </a:r>
          </a:p>
          <a:p>
            <a:pPr>
              <a:buNone/>
            </a:pPr>
            <a:r>
              <a:rPr lang="hr-HR" dirty="0" smtClean="0"/>
              <a:t>   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Uporabom pjesničkih figura daje značaj zajedništvu, sjedinjenju s njegovom braćom </a:t>
            </a:r>
            <a:r>
              <a:rPr lang="hr-HR" dirty="0" smtClean="0"/>
              <a:t> koja </a:t>
            </a:r>
            <a:r>
              <a:rPr lang="hr-HR" dirty="0" smtClean="0"/>
              <a:t>su njegov ponos.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5626121"/>
          </a:xfrm>
        </p:spPr>
        <p:txBody>
          <a:bodyPr/>
          <a:lstStyle/>
          <a:p>
            <a:pPr algn="ctr">
              <a:buNone/>
            </a:pPr>
            <a:r>
              <a:rPr lang="hr-HR" b="1" dirty="0"/>
              <a:t>SKUPINA 5.</a:t>
            </a:r>
          </a:p>
          <a:p>
            <a:pPr>
              <a:buNone/>
            </a:pPr>
            <a:r>
              <a:rPr lang="hr-HR" dirty="0"/>
              <a:t> </a:t>
            </a:r>
          </a:p>
          <a:p>
            <a:pPr lvl="0">
              <a:buNone/>
            </a:pPr>
            <a:r>
              <a:rPr lang="hr-HR" dirty="0" smtClean="0"/>
              <a:t>Pjesma </a:t>
            </a:r>
            <a:r>
              <a:rPr lang="hr-HR" dirty="0" smtClean="0"/>
              <a:t>je pisana u jednoj strofi ( monostrofi ), bez rime</a:t>
            </a:r>
            <a:r>
              <a:rPr lang="hr-HR" dirty="0" smtClean="0"/>
              <a:t>.</a:t>
            </a:r>
          </a:p>
          <a:p>
            <a:pPr lvl="0">
              <a:buNone/>
            </a:pPr>
            <a:endParaRPr lang="hr-HR" dirty="0" smtClean="0"/>
          </a:p>
          <a:p>
            <a:pPr lvl="0">
              <a:buNone/>
            </a:pPr>
            <a:r>
              <a:rPr lang="hr-HR" dirty="0" smtClean="0"/>
              <a:t>Stih je slobodan, nejednake duljine, </a:t>
            </a:r>
          </a:p>
          <a:p>
            <a:pPr lvl="0">
              <a:buNone/>
            </a:pPr>
            <a:endParaRPr lang="hr-HR" dirty="0" smtClean="0"/>
          </a:p>
          <a:p>
            <a:pPr lvl="0">
              <a:buNone/>
            </a:pPr>
            <a:r>
              <a:rPr lang="hr-HR" dirty="0" smtClean="0"/>
              <a:t>Ritam </a:t>
            </a:r>
            <a:r>
              <a:rPr lang="hr-HR" dirty="0" smtClean="0"/>
              <a:t>je postignut uporabom glagolskih oblika (</a:t>
            </a:r>
            <a:r>
              <a:rPr lang="hr-HR" dirty="0" smtClean="0"/>
              <a:t>perfekt)</a:t>
            </a:r>
          </a:p>
          <a:p>
            <a:pPr lvl="0">
              <a:buNone/>
            </a:pPr>
            <a:r>
              <a:rPr lang="hr-HR" dirty="0" smtClean="0"/>
              <a:t>prebacivanjem </a:t>
            </a:r>
            <a:r>
              <a:rPr lang="hr-HR" dirty="0" smtClean="0"/>
              <a:t>stihova, opkoračenjem.</a:t>
            </a:r>
          </a:p>
          <a:p>
            <a:pPr lvl="0">
              <a:buNone/>
            </a:pPr>
            <a:endParaRPr lang="hr-HR" dirty="0" smtClean="0"/>
          </a:p>
          <a:p>
            <a:pPr lvl="0">
              <a:buNone/>
            </a:pPr>
            <a:r>
              <a:rPr lang="hr-HR" dirty="0" smtClean="0"/>
              <a:t>Završni </a:t>
            </a:r>
            <a:r>
              <a:rPr lang="hr-HR" dirty="0" smtClean="0"/>
              <a:t>stihovi znače zajedništvo braće .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tx1"/>
                </a:solidFill>
              </a:rPr>
              <a:t>Opkoračenje</a:t>
            </a:r>
            <a:endParaRPr lang="hr-HR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Opkoračenje je prijelaz </a:t>
            </a:r>
            <a:r>
              <a:rPr lang="hr-HR" dirty="0" smtClean="0"/>
              <a:t>u idući stih jedne ili više riječi (ili dijela rečenice</a:t>
            </a:r>
            <a:r>
              <a:rPr lang="hr-HR" dirty="0" smtClean="0"/>
              <a:t>).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Primjer: </a:t>
            </a:r>
            <a:r>
              <a:rPr lang="hr-HR" dirty="0" smtClean="0"/>
              <a:t>srce/kao viganj…dizali su me/jablani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hr-HR" sz="5400" b="1" dirty="0" smtClean="0"/>
          </a:p>
          <a:p>
            <a:pPr algn="ctr">
              <a:buNone/>
            </a:pPr>
            <a:r>
              <a:rPr lang="hr-HR" sz="5400" b="1" dirty="0" smtClean="0"/>
              <a:t>Josip </a:t>
            </a:r>
            <a:r>
              <a:rPr lang="hr-HR" sz="5400" b="1" dirty="0"/>
              <a:t>Pupačić</a:t>
            </a:r>
          </a:p>
          <a:p>
            <a:pPr algn="ctr">
              <a:buNone/>
            </a:pPr>
            <a:endParaRPr lang="hr-HR" sz="5400" b="1" dirty="0" smtClean="0"/>
          </a:p>
          <a:p>
            <a:pPr algn="ctr">
              <a:buNone/>
            </a:pPr>
            <a:r>
              <a:rPr lang="hr-HR" sz="5400" b="1" dirty="0" smtClean="0"/>
              <a:t>Tri </a:t>
            </a:r>
            <a:r>
              <a:rPr lang="hr-HR" sz="5400" b="1" dirty="0"/>
              <a:t>moja brata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PUPACIC-Moj-zivo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928670"/>
            <a:ext cx="3667143" cy="550924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endParaRPr lang="hr-HR" sz="4800" b="1" dirty="0" smtClean="0"/>
          </a:p>
          <a:p>
            <a:pPr>
              <a:buNone/>
            </a:pPr>
            <a:r>
              <a:rPr lang="hr-HR" sz="4800" b="1" dirty="0" smtClean="0"/>
              <a:t>  </a:t>
            </a:r>
            <a:r>
              <a:rPr lang="hr-HR" sz="2400" b="1" dirty="0" smtClean="0"/>
              <a:t>Josip </a:t>
            </a:r>
            <a:r>
              <a:rPr lang="hr-HR" sz="2400" b="1" dirty="0"/>
              <a:t>Pupačić</a:t>
            </a:r>
            <a:r>
              <a:rPr lang="hr-HR" sz="2400" dirty="0"/>
              <a:t> </a:t>
            </a:r>
            <a:endParaRPr lang="hr-HR" sz="2400" dirty="0" smtClean="0"/>
          </a:p>
          <a:p>
            <a:pPr>
              <a:buNone/>
            </a:pPr>
            <a:r>
              <a:rPr lang="hr-HR" sz="2400" dirty="0" smtClean="0"/>
              <a:t>(</a:t>
            </a:r>
            <a:r>
              <a:rPr lang="hr-HR" sz="2400" dirty="0"/>
              <a:t>Slime kraj Omiša, 19. rujna 1928. - Krk, 23. svibnja 1971.), hrvatski književnik</a:t>
            </a:r>
            <a:r>
              <a:rPr lang="hr-HR" sz="2400" dirty="0" smtClean="0"/>
              <a:t>.</a:t>
            </a:r>
          </a:p>
          <a:p>
            <a:pPr>
              <a:buNone/>
            </a:pPr>
            <a:endParaRPr lang="hr-HR" sz="4000" i="1" dirty="0" smtClean="0"/>
          </a:p>
          <a:p>
            <a:pPr>
              <a:buNone/>
            </a:pPr>
            <a:r>
              <a:rPr lang="hr-HR" sz="4000" i="1" dirty="0" smtClean="0"/>
              <a:t>‘’Ništa </a:t>
            </a:r>
            <a:r>
              <a:rPr lang="hr-HR" sz="4000" i="1" dirty="0" smtClean="0"/>
              <a:t>nije tako veliko i ljudsko kao tuga spojena s ljubavlju. I ništa tako sveto kao život" Josip </a:t>
            </a:r>
            <a:r>
              <a:rPr lang="hr-HR" sz="4000" i="1" dirty="0" smtClean="0"/>
              <a:t>Pupačić</a:t>
            </a:r>
            <a:endParaRPr lang="hr-HR" sz="4000" i="1" dirty="0" smtClean="0"/>
          </a:p>
          <a:p>
            <a:pPr>
              <a:buNone/>
            </a:pPr>
            <a:endParaRPr lang="hr-H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 </a:t>
            </a:r>
          </a:p>
          <a:p>
            <a:r>
              <a:rPr lang="hr-HR" dirty="0"/>
              <a:t>SLIKA</a:t>
            </a:r>
          </a:p>
          <a:p>
            <a:r>
              <a:rPr lang="hr-HR" dirty="0"/>
              <a:t> </a:t>
            </a:r>
          </a:p>
          <a:p>
            <a:endParaRPr lang="hr-HR" dirty="0"/>
          </a:p>
        </p:txBody>
      </p:sp>
      <p:pic>
        <p:nvPicPr>
          <p:cNvPr id="4" name="Picture 3" descr="0000516307_l_0_0zbda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3200" dirty="0" smtClean="0"/>
              <a:t> </a:t>
            </a:r>
          </a:p>
          <a:p>
            <a:pPr>
              <a:buNone/>
            </a:pPr>
            <a:r>
              <a:rPr lang="hr-HR" sz="3200" dirty="0" smtClean="0"/>
              <a:t> </a:t>
            </a:r>
            <a:r>
              <a:rPr lang="hr-HR" sz="3600" dirty="0" smtClean="0"/>
              <a:t>Pesimističan osjećaj života prouzročen je  tragičnim događajima u obiteljskom i osobnom životu, primjerice u pjesmi </a:t>
            </a:r>
            <a:r>
              <a:rPr lang="hr-HR" sz="3600" i="1" dirty="0" smtClean="0"/>
              <a:t>Tri moja brata</a:t>
            </a:r>
            <a:r>
              <a:rPr lang="hr-HR" sz="3600" dirty="0" smtClean="0"/>
              <a:t> (o smrti trojice braće)</a:t>
            </a:r>
            <a:r>
              <a:rPr lang="hr-HR" sz="3600" dirty="0" smtClean="0"/>
              <a:t> .</a:t>
            </a:r>
            <a:endParaRPr lang="hr-H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 </a:t>
            </a:r>
          </a:p>
          <a:p>
            <a:r>
              <a:rPr lang="hr-HR" dirty="0"/>
              <a:t>SLIKA</a:t>
            </a:r>
          </a:p>
          <a:p>
            <a:r>
              <a:rPr lang="hr-HR" dirty="0"/>
              <a:t> </a:t>
            </a:r>
          </a:p>
          <a:p>
            <a:endParaRPr lang="hr-HR" dirty="0"/>
          </a:p>
        </p:txBody>
      </p:sp>
      <p:pic>
        <p:nvPicPr>
          <p:cNvPr id="4" name="Picture 3" descr="69614_10151364406288046_1458858889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3600" dirty="0" smtClean="0"/>
              <a:t>Najbolji je lirski izraz njegove </a:t>
            </a:r>
            <a:r>
              <a:rPr lang="hr-HR" sz="3600" dirty="0" smtClean="0"/>
              <a:t>tematike</a:t>
            </a:r>
          </a:p>
          <a:p>
            <a:pPr>
              <a:buNone/>
            </a:pPr>
            <a:r>
              <a:rPr lang="hr-HR" sz="3600" dirty="0" smtClean="0"/>
              <a:t>antologijska </a:t>
            </a:r>
            <a:r>
              <a:rPr lang="hr-HR" sz="3600" dirty="0" smtClean="0"/>
              <a:t>pjesma </a:t>
            </a:r>
            <a:r>
              <a:rPr lang="hr-HR" sz="3600" i="1" dirty="0" smtClean="0"/>
              <a:t>More</a:t>
            </a:r>
            <a:r>
              <a:rPr lang="hr-HR" sz="3600" dirty="0" smtClean="0"/>
              <a:t>.</a:t>
            </a:r>
          </a:p>
          <a:p>
            <a:endParaRPr lang="hr-HR" sz="3600" dirty="0" smtClean="0"/>
          </a:p>
          <a:p>
            <a:pPr>
              <a:buNone/>
            </a:pPr>
            <a:r>
              <a:rPr lang="hr-HR" sz="3600" dirty="0" smtClean="0"/>
              <a:t>Djela: More, Moj križ svejedno gori, Cetina, </a:t>
            </a:r>
            <a:r>
              <a:rPr lang="hr-HR" sz="3600" dirty="0" smtClean="0"/>
              <a:t>Tri moja </a:t>
            </a:r>
            <a:r>
              <a:rPr lang="hr-HR" sz="3600" dirty="0" smtClean="0"/>
              <a:t>brata, Mladići i Kiše pjevaju </a:t>
            </a:r>
            <a:r>
              <a:rPr lang="hr-HR" sz="3600" dirty="0" smtClean="0"/>
              <a:t>nad jablanima</a:t>
            </a:r>
            <a:endParaRPr lang="hr-HR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>
              <a:buNone/>
            </a:pPr>
            <a:endParaRPr lang="hr-HR" sz="3200" dirty="0" smtClean="0"/>
          </a:p>
          <a:p>
            <a:pPr>
              <a:buNone/>
            </a:pPr>
            <a:r>
              <a:rPr lang="hr-HR" sz="3200" dirty="0" smtClean="0"/>
              <a:t>   Dana </a:t>
            </a:r>
            <a:r>
              <a:rPr lang="hr-HR" sz="3200" dirty="0"/>
              <a:t>23. svibnja 1971. godine sa suprugom Benkom i kćeri Rašeljkom poginuo je u zrakoplovu koji se zapalio nakon slijetanja u zračnu luku Rijeka koja se nalazi na otoku Krku.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240</TotalTime>
  <Words>194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Opkoračenje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SLIKA</dc:title>
  <dc:creator>Maci</dc:creator>
  <cp:lastModifiedBy>XP</cp:lastModifiedBy>
  <cp:revision>16</cp:revision>
  <dcterms:created xsi:type="dcterms:W3CDTF">2013-02-05T20:56:32Z</dcterms:created>
  <dcterms:modified xsi:type="dcterms:W3CDTF">2013-02-12T13:55:22Z</dcterms:modified>
</cp:coreProperties>
</file>